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20"/>
  </p:notesMasterIdLst>
  <p:handoutMasterIdLst>
    <p:handoutMasterId r:id="rId21"/>
  </p:handoutMasterIdLst>
  <p:sldIdLst>
    <p:sldId id="257" r:id="rId5"/>
    <p:sldId id="317" r:id="rId6"/>
    <p:sldId id="389" r:id="rId7"/>
    <p:sldId id="384" r:id="rId8"/>
    <p:sldId id="279" r:id="rId9"/>
    <p:sldId id="392" r:id="rId10"/>
    <p:sldId id="393" r:id="rId11"/>
    <p:sldId id="278" r:id="rId12"/>
    <p:sldId id="400" r:id="rId13"/>
    <p:sldId id="397" r:id="rId14"/>
    <p:sldId id="395" r:id="rId15"/>
    <p:sldId id="277" r:id="rId16"/>
    <p:sldId id="398" r:id="rId17"/>
    <p:sldId id="401" r:id="rId18"/>
    <p:sldId id="321" r:id="rId19"/>
  </p:sldIdLst>
  <p:sldSz cx="12192000" cy="6858000"/>
  <p:notesSz cx="6858000" cy="9144000"/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rdar Biçici" initials="SB" lastIdx="1" clrIdx="0">
    <p:extLst>
      <p:ext uri="{19B8F6BF-5375-455C-9EA6-DF929625EA0E}">
        <p15:presenceInfo xmlns:p15="http://schemas.microsoft.com/office/powerpoint/2012/main" userId="15a523b6b7cb5d4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Neural Networks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CPU</c:v>
                </c:pt>
                <c:pt idx="1">
                  <c:v>GPU</c:v>
                </c:pt>
                <c:pt idx="2">
                  <c:v>TPU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137.93</c:v>
                </c:pt>
                <c:pt idx="1">
                  <c:v>9</c:v>
                </c:pt>
                <c:pt idx="2">
                  <c:v>48.8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CE-42EF-9EA5-4148A3E702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Gradient Boosting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CPU</c:v>
                </c:pt>
                <c:pt idx="1">
                  <c:v>GPU</c:v>
                </c:pt>
                <c:pt idx="2">
                  <c:v>TPU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 formatCode="#,##0">
                  <c:v>25.541</c:v>
                </c:pt>
                <c:pt idx="1">
                  <c:v>33.909999999999997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CE-42EF-9EA5-4148A3E702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LLM Inference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CPU</c:v>
                </c:pt>
                <c:pt idx="1">
                  <c:v>GPU</c:v>
                </c:pt>
                <c:pt idx="2">
                  <c:v>TPU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60.423000000000002</c:v>
                </c:pt>
                <c:pt idx="1">
                  <c:v>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ECE-42EF-9EA5-4148A3E7020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287539680"/>
        <c:axId val="1287528448"/>
      </c:barChart>
      <c:catAx>
        <c:axId val="1287539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1287528448"/>
        <c:crosses val="autoZero"/>
        <c:auto val="1"/>
        <c:lblAlgn val="ctr"/>
        <c:lblOffset val="100"/>
        <c:noMultiLvlLbl val="0"/>
      </c:catAx>
      <c:valAx>
        <c:axId val="1287528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87539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tr-T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r-T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2596621815058689E-2"/>
          <c:y val="0.1140682767392437"/>
          <c:w val="0.97480675636988268"/>
          <c:h val="0.8016079452001099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Neural Networks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CPU</c:v>
                </c:pt>
                <c:pt idx="1">
                  <c:v>GPU</c:v>
                </c:pt>
                <c:pt idx="2">
                  <c:v>TPU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968.65</c:v>
                </c:pt>
                <c:pt idx="1">
                  <c:v>7605.74</c:v>
                </c:pt>
                <c:pt idx="2">
                  <c:v>1000.66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CE-42EF-9EA5-4148A3E702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Gradient Boosting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CPU</c:v>
                </c:pt>
                <c:pt idx="1">
                  <c:v>GPU</c:v>
                </c:pt>
                <c:pt idx="2">
                  <c:v>TPU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13076.07</c:v>
                </c:pt>
                <c:pt idx="1">
                  <c:v>13490.2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CE-42EF-9EA5-4148A3E702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LLM Inference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tr-T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CPU</c:v>
                </c:pt>
                <c:pt idx="1">
                  <c:v>GPU</c:v>
                </c:pt>
                <c:pt idx="2">
                  <c:v>TPU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3.31</c:v>
                </c:pt>
                <c:pt idx="1">
                  <c:v>32.07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ECE-42EF-9EA5-4148A3E7020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287539680"/>
        <c:axId val="1287528448"/>
      </c:barChart>
      <c:catAx>
        <c:axId val="1287539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tr-TR"/>
          </a:p>
        </c:txPr>
        <c:crossAx val="1287528448"/>
        <c:crosses val="autoZero"/>
        <c:auto val="1"/>
        <c:lblAlgn val="ctr"/>
        <c:lblOffset val="100"/>
        <c:noMultiLvlLbl val="0"/>
      </c:catAx>
      <c:valAx>
        <c:axId val="1287528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87539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tr-T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tr-T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D42ED23-981A-47F0-A975-9F9DBE60B5D2}" type="datetime1">
              <a:rPr lang="tr-TR" smtClean="0"/>
              <a:t>2.11.2025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gif>
</file>

<file path=ppt/media/image16.png>
</file>

<file path=ppt/media/image17.jpg>
</file>

<file path=ppt/media/image18.jpg>
</file>

<file path=ppt/media/image19.jpeg>
</file>

<file path=ppt/media/image2.jpg>
</file>

<file path=ppt/media/image20.png>
</file>

<file path=ppt/media/image3.jpe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2F25B81-550B-4C70-AB0F-9B1B0907CDCD}" type="datetime1">
              <a:rPr lang="tr-TR" smtClean="0"/>
              <a:t>2.11.2025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tr-TR" smtClean="0"/>
              <a:t>1</a:t>
            </a:fld>
            <a:endParaRPr lang="tr-TR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B00949FC-ED65-4E56-A4EB-BA1B58DAD0E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787A58C3-8901-492D-9376-01E59DACC57B}" type="datetime1">
              <a:rPr lang="tr-TR" smtClean="0"/>
              <a:t>2.11.2025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tr-TR" smtClean="0"/>
              <a:t>2</a:t>
            </a:fld>
            <a:endParaRPr lang="tr-TR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400E72E9-DEFC-4D8F-B629-ACDF7B1E1F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BB70F0F3-9AE8-4CF9-AA32-8CF1CD68D989}" type="datetime1">
              <a:rPr lang="tr-TR" smtClean="0"/>
              <a:t>2.11.2025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tr-TR" smtClean="0"/>
              <a:t>4</a:t>
            </a:fld>
            <a:endParaRPr lang="tr-TR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2D9A3FB-FCE4-43ED-8C12-9181EDF9DCE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6AB4378-AB29-4F4F-805F-C4E72519CBDA}" type="datetime1">
              <a:rPr lang="tr-TR" smtClean="0"/>
              <a:t>2.11.2025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tr-TR" smtClean="0"/>
              <a:t>10</a:t>
            </a:fld>
            <a:endParaRPr lang="tr-TR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400E72E9-DEFC-4D8F-B629-ACDF7B1E1F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BB70F0F3-9AE8-4CF9-AA32-8CF1CD68D989}" type="datetime1">
              <a:rPr lang="tr-TR" smtClean="0"/>
              <a:t>2.11.2025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16077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tr-TR" smtClean="0"/>
              <a:t>15</a:t>
            </a:fld>
            <a:endParaRPr lang="tr-TR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2F3AB5F5-E1B7-4F1F-A88A-41A8D7031F7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E9BB742-8793-433B-B0E0-891FBEC27B92}" type="datetime1">
              <a:rPr lang="tr-TR" smtClean="0"/>
              <a:t>2.11.2025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şlık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tr-TR" sz="4800"/>
              <a:t>3DFloat</a:t>
            </a:r>
          </a:p>
        </p:txBody>
      </p:sp>
      <p:sp>
        <p:nvSpPr>
          <p:cNvPr id="14" name="Resim Yer Tutucusu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grpSp>
        <p:nvGrpSpPr>
          <p:cNvPr id="9" name="Gr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Serbest Biçim: Şekil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</p:grp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tr-TR"/>
              <a:t>Asıl metin stillerini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İçerik 3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Serbest Form: Şekil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tr-TR" dirty="0"/>
            </a:p>
          </p:txBody>
        </p:sp>
        <p:sp>
          <p:nvSpPr>
            <p:cNvPr id="36" name="Serbest Biçim: Şekil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tr-TR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</p:grpSp>
      <p:sp>
        <p:nvSpPr>
          <p:cNvPr id="19" name="Serbest Biçim: Şekil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15" name="Başlık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tr-TR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tr-TR"/>
              <a:t>Asıl başlık stilini düzenlemek için tıklayın</a:t>
            </a:r>
          </a:p>
        </p:txBody>
      </p:sp>
      <p:sp>
        <p:nvSpPr>
          <p:cNvPr id="16" name="Metin Yer Tutucusu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/>
              <a:t>Asıl metin stillerini düzenlemek için tıklayın</a:t>
            </a:r>
          </a:p>
        </p:txBody>
      </p:sp>
      <p:sp>
        <p:nvSpPr>
          <p:cNvPr id="17" name="İçerik Yer Tutucusu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</a:p>
        </p:txBody>
      </p:sp>
      <p:sp>
        <p:nvSpPr>
          <p:cNvPr id="22" name="Metin Yer Tutucusu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tr-TR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tr-TR"/>
              <a:t>Asıl metin stillerini düzenlemek için tıklayın</a:t>
            </a:r>
          </a:p>
        </p:txBody>
      </p:sp>
      <p:sp>
        <p:nvSpPr>
          <p:cNvPr id="23" name="İçerik Yer Tutucusu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</a:p>
        </p:txBody>
      </p:sp>
      <p:sp>
        <p:nvSpPr>
          <p:cNvPr id="18" name="Metin Yer Tutucusu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tr-TR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tr-TR"/>
              <a:t>DÜZENLEMEK için tıklayın</a:t>
            </a:r>
          </a:p>
        </p:txBody>
      </p:sp>
      <p:sp>
        <p:nvSpPr>
          <p:cNvPr id="21" name="İçerik Yer Tutucusu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  <a:endParaRPr lang="tr-TR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Öz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tr-TR"/>
              <a:t>Asıl başlık stilini düzenlemek için tıklayın</a:t>
            </a:r>
          </a:p>
        </p:txBody>
      </p:sp>
      <p:sp>
        <p:nvSpPr>
          <p:cNvPr id="10" name="Resim Yer Tutucusu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7" name="İçerik Yer Tutucusu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tr-TR"/>
              <a:t>Asıl metin stillerini düzenlemek için tıklayın</a:t>
            </a:r>
          </a:p>
        </p:txBody>
      </p:sp>
      <p:sp>
        <p:nvSpPr>
          <p:cNvPr id="2" name="Tarih Yer Tutucusu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Kapan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Başlık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tr-TR"/>
              <a:t>Asıl başlık stilini düzenlemek için tıklayın</a:t>
            </a:r>
            <a:endParaRPr lang="tr-TR" dirty="0"/>
          </a:p>
        </p:txBody>
      </p:sp>
      <p:sp>
        <p:nvSpPr>
          <p:cNvPr id="31" name="Alt Başlık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tr-TR">
                <a:solidFill>
                  <a:schemeClr val="tx1">
                    <a:alpha val="60000"/>
                  </a:schemeClr>
                </a:solidFill>
              </a:rPr>
              <a:t>Asıl alt başlık stilini düzenlemek için tıklayın</a:t>
            </a:r>
            <a:endParaRPr lang="tr-TR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Resim Yer Tutucusu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  <a:endParaRPr lang="tr-TR" dirty="0"/>
          </a:p>
        </p:txBody>
      </p:sp>
      <p:sp>
        <p:nvSpPr>
          <p:cNvPr id="42" name="Resim Yer Tutucusu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grpSp>
        <p:nvGrpSpPr>
          <p:cNvPr id="43" name="Gr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Serbest Biçim: Şekil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tr-TR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46" name="Serbest Biçim: Şekil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tr-TR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Serbest Biçim: Şekil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</p:grpSp>
      <p:sp>
        <p:nvSpPr>
          <p:cNvPr id="5" name="Tarih Yer Tutucusu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tr-TR"/>
              <a:t>Asıl başlık stilini düzenlemek için tıklayın</a:t>
            </a:r>
            <a:endParaRPr lang="tr-TR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r-TR"/>
              <a:t>Asıl alt başlık stilini düzenlemek için tıklayın</a:t>
            </a:r>
            <a:endParaRPr lang="tr-TR" dirty="0"/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  <a:endParaRPr lang="tr-TR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  <p:sp>
        <p:nvSpPr>
          <p:cNvPr id="19" name="Serbest Biçim: Şekil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grpSp>
        <p:nvGrpSpPr>
          <p:cNvPr id="34" name="Gr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Serbest Form: Şekil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tr-TR" dirty="0"/>
            </a:p>
          </p:txBody>
        </p:sp>
        <p:sp>
          <p:nvSpPr>
            <p:cNvPr id="36" name="Serbest Biçim: Şekil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tr-TR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grpSp>
        <p:nvGrpSpPr>
          <p:cNvPr id="13" name="Gr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Serbest Biçim: Şekil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tr-TR"/>
              <a:t>Asıl başlık stilini düzenlemek için tıklayın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 lang="tr-TR" dirty="0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 lang="tr-TR" dirty="0"/>
          </a:p>
        </p:txBody>
      </p:sp>
      <p:sp>
        <p:nvSpPr>
          <p:cNvPr id="5" name="Tarih Yer Tutucusu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ih Yer Tutucusu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Serbest Biçim: Şekil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tr-TR"/>
              <a:t>Asıl başlık stilini düzenlemek için tıklayın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 lang="tr-TR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/>
              <a:t>Asıl metin stillerini düzenlemek için tıklayın</a:t>
            </a:r>
          </a:p>
        </p:txBody>
      </p:sp>
      <p:sp>
        <p:nvSpPr>
          <p:cNvPr id="5" name="Tarih Yer Tutucusu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ünd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tr-TR"/>
              <a:t>Başlık eklemek için tıklayın</a:t>
            </a:r>
          </a:p>
        </p:txBody>
      </p:sp>
      <p:sp>
        <p:nvSpPr>
          <p:cNvPr id="7" name="İçerik Yer Tutucusu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tr-TR" sz="1600"/>
              <a:t>Metin eklemek için tıklayın</a:t>
            </a:r>
          </a:p>
        </p:txBody>
      </p:sp>
      <p:sp>
        <p:nvSpPr>
          <p:cNvPr id="17" name="Resim Yer Tutucusu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22" name="Resim Yer Tutucusu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25" name="Resim Yer Tutucusu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2" name="Tarih Yer Tutucusu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grpSp>
        <p:nvGrpSpPr>
          <p:cNvPr id="10" name="Gr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Serbest Biçim: Şekil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iri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şlık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tr-TR"/>
              <a:t>Asıl başlık stilini düzenlemek için tıklayın</a:t>
            </a:r>
            <a:endParaRPr lang="tr-TR" dirty="0"/>
          </a:p>
        </p:txBody>
      </p:sp>
      <p:sp>
        <p:nvSpPr>
          <p:cNvPr id="12" name="Resim Yer Tutucusu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18" name="Resim Yer Tutucusu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19" name="Resim Yer Tutucusu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20" name="Resim Yer Tutucusu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2" name="Tarih Yer Tutucusu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  <p:sp>
        <p:nvSpPr>
          <p:cNvPr id="11" name="İçerik Yer Tutucusu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tr-TR"/>
              <a:t>Asıl metin stillerini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ölüm so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sim Yer Tutucusu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/>
          </a:p>
        </p:txBody>
      </p:sp>
      <p:sp>
        <p:nvSpPr>
          <p:cNvPr id="15" name="Başlık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tr-TR"/>
              <a:t>Asıl başlık stilini düzenlemek için tıklayın</a:t>
            </a:r>
            <a:endParaRPr lang="tr-TR" dirty="0"/>
          </a:p>
        </p:txBody>
      </p:sp>
      <p:sp>
        <p:nvSpPr>
          <p:cNvPr id="16" name="Alt Başlık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tr-TR">
                <a:solidFill>
                  <a:schemeClr val="tx1">
                    <a:alpha val="60000"/>
                  </a:schemeClr>
                </a:solidFill>
              </a:rPr>
              <a:t>Asıl alt başlık stilini düzenlemek için tıklayın</a:t>
            </a:r>
            <a:endParaRPr lang="tr-TR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ölüm so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sim Yer Tutucusu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16" name="Alt Başlık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tr-TR">
                <a:solidFill>
                  <a:schemeClr val="tx1">
                    <a:alpha val="60000"/>
                  </a:schemeClr>
                </a:solidFill>
              </a:rPr>
              <a:t>Asıl alt başlık stilini düzenlemek için tıklayın</a:t>
            </a:r>
            <a:endParaRPr lang="tr-TR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Başlık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tr-TR"/>
              <a:t>Asıl başlık stilini düzenlemek için tıklayın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Grafik Tablosu Zaman Çizelge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Serbest Biçim: Şekil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tr-TR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16" name="Serbest Biçim: Şekil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tr-TR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tr-TR" dirty="0"/>
            </a:lvl1pPr>
          </a:lstStyle>
          <a:p>
            <a:pPr lvl="0" rtl="0">
              <a:lnSpc>
                <a:spcPct val="100000"/>
              </a:lnSpc>
            </a:pPr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 lang="tr-TR" dirty="0"/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tr-TR"/>
              <a:t>Asıl başlık stilini düzenlemek için tıklayın</a:t>
            </a:r>
            <a:endParaRPr lang="tr-TR" dirty="0"/>
          </a:p>
        </p:txBody>
      </p:sp>
      <p:grpSp>
        <p:nvGrpSpPr>
          <p:cNvPr id="8" name="Gr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Serbest 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10" name="Serbest 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11" name="Serbest 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17" name="İçerik Yer Tutucusu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tr-TR"/>
              <a:t>Asıl metin stillerini düzenlemek için tıklayın</a:t>
            </a:r>
          </a:p>
        </p:txBody>
      </p:sp>
      <p:sp>
        <p:nvSpPr>
          <p:cNvPr id="15" name="Resim Yer Tutucusu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2" name="Tarih Yer Tutucusu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Ek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ikdörtgen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tr-TR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40" name="Başlık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tr-TR"/>
              <a:t>Ekip</a:t>
            </a:r>
          </a:p>
        </p:txBody>
      </p:sp>
      <p:grpSp>
        <p:nvGrpSpPr>
          <p:cNvPr id="51" name="Gr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Serbest Biçim: Şekil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53" name="Serbest Biçim: Şekil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tr-TR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</p:grpSp>
      <p:sp>
        <p:nvSpPr>
          <p:cNvPr id="56" name="Resim Yer Tutucusu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57" name="Resim Yer Tutucusu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58" name="Resim Yer Tutucusu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  <a:endParaRPr lang="tr-TR" dirty="0"/>
          </a:p>
        </p:txBody>
      </p:sp>
      <p:sp>
        <p:nvSpPr>
          <p:cNvPr id="59" name="Resim Yer Tutucusu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tr-TR"/>
              <a:t>Resim eklemek için simgeye tıklayın</a:t>
            </a:r>
          </a:p>
        </p:txBody>
      </p:sp>
      <p:sp>
        <p:nvSpPr>
          <p:cNvPr id="63" name="Metin Yer Tutucusu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tr-TR"/>
              <a:t>Ad</a:t>
            </a:r>
          </a:p>
        </p:txBody>
      </p:sp>
      <p:sp>
        <p:nvSpPr>
          <p:cNvPr id="61" name="Metin Yer Tutucusu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tr-TR"/>
              <a:t>Başlık</a:t>
            </a:r>
          </a:p>
        </p:txBody>
      </p:sp>
      <p:sp>
        <p:nvSpPr>
          <p:cNvPr id="65" name="Metin Yer Tutucusu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tr-TR"/>
              <a:t>Ad</a:t>
            </a:r>
          </a:p>
        </p:txBody>
      </p:sp>
      <p:sp>
        <p:nvSpPr>
          <p:cNvPr id="64" name="Metin Yer Tutucusu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tr-TR"/>
              <a:t>Başlık</a:t>
            </a:r>
          </a:p>
        </p:txBody>
      </p:sp>
      <p:sp>
        <p:nvSpPr>
          <p:cNvPr id="67" name="Metin Yer Tutucusu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tr-TR"/>
              <a:t>Ad</a:t>
            </a:r>
          </a:p>
        </p:txBody>
      </p:sp>
      <p:sp>
        <p:nvSpPr>
          <p:cNvPr id="66" name="Metin Yer Tutucusu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tr-TR"/>
              <a:t>Başlık</a:t>
            </a:r>
          </a:p>
        </p:txBody>
      </p:sp>
      <p:sp>
        <p:nvSpPr>
          <p:cNvPr id="69" name="Metin Yer Tutucusu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tr-TR"/>
              <a:t>Ad</a:t>
            </a:r>
          </a:p>
        </p:txBody>
      </p:sp>
      <p:sp>
        <p:nvSpPr>
          <p:cNvPr id="68" name="Metin Yer Tutucusu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tr-TR"/>
              <a:t>Başlık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  <a:endParaRPr lang="tr-TR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İçerik 2 sütunu (karşılaştırma slaydı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tr-TR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tr-TR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tr-TR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</a:p>
        </p:txBody>
      </p:sp>
      <p:sp>
        <p:nvSpPr>
          <p:cNvPr id="7" name="Tarih Yer Tutucusu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2 Şubat 20XX, Salı</a:t>
            </a:r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tr-TR"/>
              <a:t>Örnek Alt Bilgi Metni</a:t>
            </a:r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tr-TR" dirty="0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tr-TR"/>
              <a:t>Asıl metin stillerini düzenlemek için tıklayın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tr-TR"/>
              <a:t>2 Şubat 20XX, Salı</a:t>
            </a:r>
            <a:endParaRPr lang="tr-TR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tr-TR"/>
              <a:t>Örnek Alt Bilgi Metni</a:t>
            </a:r>
            <a:endParaRPr lang="tr-TR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tr-TR" sz="4800" kern="1200" dirty="0">
          <a:solidFill>
            <a:schemeClr val="tx1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png"/><Relationship Id="rId4" Type="http://schemas.openxmlformats.org/officeDocument/2006/relationships/hyperlink" Target="https://github.com/serdarbicici-visualstudio/YZV-448E-Machine-Learning-System-Development-and-Operation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947045"/>
            <a:ext cx="3565524" cy="2963909"/>
          </a:xfrm>
        </p:spPr>
        <p:txBody>
          <a:bodyPr rtlCol="0" anchor="b" anchorCtr="0">
            <a:normAutofit fontScale="90000"/>
          </a:bodyPr>
          <a:lstStyle/>
          <a:p>
            <a:r>
              <a:rPr lang="tr-T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CPU</a:t>
            </a:r>
            <a:br>
              <a:rPr lang="tr-T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</a:br>
            <a:r>
              <a:rPr lang="tr-T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GPU</a:t>
            </a:r>
            <a:br>
              <a:rPr lang="tr-T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</a:br>
            <a:r>
              <a:rPr lang="tr-T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TPU </a:t>
            </a:r>
            <a:br>
              <a:rPr lang="tr-TR" b="1" dirty="0">
                <a:solidFill>
                  <a:srgbClr val="569CD6"/>
                </a:solidFill>
                <a:latin typeface="Consolas" panose="020B0609020204030204" pitchFamily="49" charset="0"/>
              </a:rPr>
            </a:br>
            <a:r>
              <a:rPr lang="tr-T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 </a:t>
            </a:r>
            <a:br>
              <a:rPr lang="tr-T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</a:br>
            <a:r>
              <a:rPr lang="tr-TR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MLOps</a:t>
            </a:r>
            <a:r>
              <a:rPr lang="tr-T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endParaRPr lang="tr-T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4" y="5042153"/>
            <a:ext cx="3565524" cy="1731963"/>
          </a:xfrm>
        </p:spPr>
        <p:txBody>
          <a:bodyPr rtlCol="0">
            <a:normAutofit/>
          </a:bodyPr>
          <a:lstStyle/>
          <a:p>
            <a:pPr rtl="0"/>
            <a:r>
              <a:rPr lang="tr-TR" dirty="0"/>
              <a:t>Serdar Biçici</a:t>
            </a:r>
          </a:p>
          <a:p>
            <a:pPr rtl="0"/>
            <a:r>
              <a:rPr lang="tr-TR" dirty="0"/>
              <a:t>150210331</a:t>
            </a:r>
          </a:p>
        </p:txBody>
      </p:sp>
      <p:sp>
        <p:nvSpPr>
          <p:cNvPr id="10" name="Resim Yer Tutucusu 9">
            <a:extLst>
              <a:ext uri="{FF2B5EF4-FFF2-40B4-BE49-F238E27FC236}">
                <a16:creationId xmlns:a16="http://schemas.microsoft.com/office/drawing/2014/main" id="{C4AB3A63-EC07-4B0F-B273-D75DA7BF6C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D27F1061-A3F7-48BC-8DB5-800A2D901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02" r="11397"/>
          <a:stretch/>
        </p:blipFill>
        <p:spPr>
          <a:xfrm>
            <a:off x="0" y="0"/>
            <a:ext cx="75830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Yer Tutucusu 7" descr="Veri Noktaları Dijital arka planı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Başlık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361" y="2548778"/>
            <a:ext cx="6063001" cy="1658660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>
              <a:lnSpc>
                <a:spcPct val="100000"/>
              </a:lnSpc>
            </a:pPr>
            <a:r>
              <a:rPr lang="tr-TR" sz="6400" kern="1200" dirty="0">
                <a:solidFill>
                  <a:schemeClr val="tx1"/>
                </a:solidFill>
                <a:ea typeface="+mj-ea"/>
                <a:cs typeface="+mj-cs"/>
              </a:rPr>
              <a:t>Hardware </a:t>
            </a:r>
            <a:r>
              <a:rPr lang="tr-TR" sz="6400" kern="1200" dirty="0" err="1">
                <a:solidFill>
                  <a:schemeClr val="tx1"/>
                </a:solidFill>
                <a:ea typeface="+mj-ea"/>
                <a:cs typeface="+mj-cs"/>
              </a:rPr>
              <a:t>Experiments</a:t>
            </a:r>
            <a:endParaRPr lang="tr-TR" sz="6400" kern="1200" dirty="0">
              <a:solidFill>
                <a:schemeClr val="tx1"/>
              </a:solidFill>
              <a:ea typeface="+mj-ea"/>
              <a:cs typeface="+mj-cs"/>
            </a:endParaRP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2801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şlık 6">
            <a:extLst>
              <a:ext uri="{FF2B5EF4-FFF2-40B4-BE49-F238E27FC236}">
                <a16:creationId xmlns:a16="http://schemas.microsoft.com/office/drawing/2014/main" id="{9F2D249A-9D57-43DD-9A5D-C9A5821A1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Neural Networks</a:t>
            </a:r>
            <a:br>
              <a:rPr lang="tr-TR" dirty="0"/>
            </a:b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984066"/>
            <a:ext cx="3565525" cy="359638"/>
          </a:xfrm>
        </p:spPr>
        <p:txBody>
          <a:bodyPr rtlCol="0"/>
          <a:lstStyle/>
          <a:p>
            <a:r>
              <a:rPr lang="tr-TR" dirty="0"/>
              <a:t>MINST </a:t>
            </a:r>
            <a:r>
              <a:rPr lang="tr-TR" dirty="0" err="1"/>
              <a:t>dataset</a:t>
            </a:r>
            <a:r>
              <a:rPr lang="tr-TR" dirty="0"/>
              <a:t> (60k)</a:t>
            </a:r>
          </a:p>
        </p:txBody>
      </p:sp>
      <p:pic>
        <p:nvPicPr>
          <p:cNvPr id="4" name="Resim Yer Tutucusu 3">
            <a:extLst>
              <a:ext uri="{FF2B5EF4-FFF2-40B4-BE49-F238E27FC236}">
                <a16:creationId xmlns:a16="http://schemas.microsoft.com/office/drawing/2014/main" id="{DB421AC2-15CD-418E-AA96-A4FF875A267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5179" r="25179"/>
          <a:stretch>
            <a:fillRect/>
          </a:stretch>
        </p:blipFill>
        <p:spPr/>
      </p:pic>
      <p:pic>
        <p:nvPicPr>
          <p:cNvPr id="6" name="Resim Yer Tutucusu 5">
            <a:extLst>
              <a:ext uri="{FF2B5EF4-FFF2-40B4-BE49-F238E27FC236}">
                <a16:creationId xmlns:a16="http://schemas.microsoft.com/office/drawing/2014/main" id="{B6648221-7CA6-4ADA-93E9-5F262A4D909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1875" r="21875"/>
          <a:stretch>
            <a:fillRect/>
          </a:stretch>
        </p:blipFill>
        <p:spPr/>
      </p:pic>
      <p:pic>
        <p:nvPicPr>
          <p:cNvPr id="12" name="Resim Yer Tutucusu 11">
            <a:extLst>
              <a:ext uri="{FF2B5EF4-FFF2-40B4-BE49-F238E27FC236}">
                <a16:creationId xmlns:a16="http://schemas.microsoft.com/office/drawing/2014/main" id="{67FFCC31-6ED0-4A32-A982-6CC59693803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l="8125" r="8125"/>
          <a:stretch>
            <a:fillRect/>
          </a:stretch>
        </p:blipFill>
        <p:spPr/>
      </p:pic>
      <p:sp>
        <p:nvSpPr>
          <p:cNvPr id="15" name="Slayt Numarası Yer Tutucusu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fld id="{DBA1B0FB-D917-4C8C-928F-313BD683BF39}" type="slidenum">
              <a:rPr lang="tr-TR" smtClean="0"/>
              <a:pPr/>
              <a:t>11</a:t>
            </a:fld>
            <a:endParaRPr lang="tr-TR"/>
          </a:p>
        </p:txBody>
      </p:sp>
      <p:sp>
        <p:nvSpPr>
          <p:cNvPr id="17" name="Başlık 6">
            <a:extLst>
              <a:ext uri="{FF2B5EF4-FFF2-40B4-BE49-F238E27FC236}">
                <a16:creationId xmlns:a16="http://schemas.microsoft.com/office/drawing/2014/main" id="{29FEDF2B-1422-4A96-B216-696B09333ECF}"/>
              </a:ext>
            </a:extLst>
          </p:cNvPr>
          <p:cNvSpPr txBox="1">
            <a:spLocks/>
          </p:cNvSpPr>
          <p:nvPr/>
        </p:nvSpPr>
        <p:spPr>
          <a:xfrm>
            <a:off x="550864" y="1861240"/>
            <a:ext cx="3565524" cy="1997855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tr-TR" sz="4800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+mj-cs"/>
              </a:defRPr>
            </a:lvl1pPr>
          </a:lstStyle>
          <a:p>
            <a:r>
              <a:rPr lang="en-US" sz="3600" dirty="0"/>
              <a:t>Gradient Boosting</a:t>
            </a:r>
            <a:br>
              <a:rPr lang="en-US" dirty="0"/>
            </a:br>
            <a:endParaRPr lang="en-US" dirty="0"/>
          </a:p>
        </p:txBody>
      </p:sp>
      <p:sp>
        <p:nvSpPr>
          <p:cNvPr id="19" name="İçerik Yer Tutucusu 2">
            <a:extLst>
              <a:ext uri="{FF2B5EF4-FFF2-40B4-BE49-F238E27FC236}">
                <a16:creationId xmlns:a16="http://schemas.microsoft.com/office/drawing/2014/main" id="{96655187-CC22-46C5-A628-CA3C88B7F8C6}"/>
              </a:ext>
            </a:extLst>
          </p:cNvPr>
          <p:cNvSpPr txBox="1">
            <a:spLocks/>
          </p:cNvSpPr>
          <p:nvPr/>
        </p:nvSpPr>
        <p:spPr>
          <a:xfrm>
            <a:off x="550863" y="3296031"/>
            <a:ext cx="3565525" cy="35963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/>
              <a:t>Wine </a:t>
            </a:r>
            <a:r>
              <a:rPr lang="tr-TR" dirty="0" err="1"/>
              <a:t>dataset</a:t>
            </a:r>
            <a:r>
              <a:rPr lang="tr-TR" dirty="0"/>
              <a:t> (178)</a:t>
            </a:r>
          </a:p>
        </p:txBody>
      </p:sp>
      <p:sp>
        <p:nvSpPr>
          <p:cNvPr id="20" name="Başlık 6">
            <a:extLst>
              <a:ext uri="{FF2B5EF4-FFF2-40B4-BE49-F238E27FC236}">
                <a16:creationId xmlns:a16="http://schemas.microsoft.com/office/drawing/2014/main" id="{2C2F1EEE-43A2-4908-AA64-30CDB2F1A91F}"/>
              </a:ext>
            </a:extLst>
          </p:cNvPr>
          <p:cNvSpPr txBox="1">
            <a:spLocks/>
          </p:cNvSpPr>
          <p:nvPr/>
        </p:nvSpPr>
        <p:spPr>
          <a:xfrm>
            <a:off x="550864" y="3296031"/>
            <a:ext cx="3565524" cy="1997855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tr-TR" sz="4800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+mj-cs"/>
              </a:defRPr>
            </a:lvl1pPr>
          </a:lstStyle>
          <a:p>
            <a:r>
              <a:rPr lang="en-US" sz="3600" dirty="0"/>
              <a:t>LLM Inference</a:t>
            </a:r>
            <a:br>
              <a:rPr lang="en-US" dirty="0"/>
            </a:br>
            <a:endParaRPr lang="en-US" dirty="0"/>
          </a:p>
        </p:txBody>
      </p:sp>
      <p:sp>
        <p:nvSpPr>
          <p:cNvPr id="21" name="İçerik Yer Tutucusu 2">
            <a:extLst>
              <a:ext uri="{FF2B5EF4-FFF2-40B4-BE49-F238E27FC236}">
                <a16:creationId xmlns:a16="http://schemas.microsoft.com/office/drawing/2014/main" id="{655C9A0E-40E7-45A5-988B-69A04A1FAD94}"/>
              </a:ext>
            </a:extLst>
          </p:cNvPr>
          <p:cNvSpPr txBox="1">
            <a:spLocks/>
          </p:cNvSpPr>
          <p:nvPr/>
        </p:nvSpPr>
        <p:spPr>
          <a:xfrm>
            <a:off x="550863" y="4730822"/>
            <a:ext cx="3565525" cy="35963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/>
              <a:t>TinyLlama-1.1B-Chat-v1.0 model</a:t>
            </a:r>
          </a:p>
        </p:txBody>
      </p:sp>
    </p:spTree>
    <p:extLst>
      <p:ext uri="{BB962C8B-B14F-4D97-AF65-F5344CB8AC3E}">
        <p14:creationId xmlns:p14="http://schemas.microsoft.com/office/powerpoint/2010/main" val="3011139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şlık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734695"/>
            <a:ext cx="11091600" cy="1332000"/>
          </a:xfrm>
        </p:spPr>
        <p:txBody>
          <a:bodyPr rtlCol="0"/>
          <a:lstStyle/>
          <a:p>
            <a:pPr algn="ctr" rtl="0"/>
            <a:r>
              <a:rPr lang="tr-TR" sz="2400" dirty="0"/>
              <a:t>Training Time (s)</a:t>
            </a:r>
          </a:p>
        </p:txBody>
      </p:sp>
      <p:graphicFrame>
        <p:nvGraphicFramePr>
          <p:cNvPr id="11" name="İçerik Yer Tutucusu 10" descr="Çubuk Grafik Yer Tutucusu ">
            <a:extLst>
              <a:ext uri="{FF2B5EF4-FFF2-40B4-BE49-F238E27FC236}">
                <a16:creationId xmlns:a16="http://schemas.microsoft.com/office/drawing/2014/main" id="{E4A6D503-95F0-4FD3-86D4-D1170C6E2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9890569"/>
              </p:ext>
            </p:extLst>
          </p:nvPr>
        </p:nvGraphicFramePr>
        <p:xfrm>
          <a:off x="550862" y="2143443"/>
          <a:ext cx="11090275" cy="39798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tr-TR" smtClean="0"/>
              <a:pPr rtl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40286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şlık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734695"/>
            <a:ext cx="11091600" cy="1332000"/>
          </a:xfrm>
        </p:spPr>
        <p:txBody>
          <a:bodyPr rtlCol="0"/>
          <a:lstStyle/>
          <a:p>
            <a:pPr algn="ctr" rtl="0"/>
            <a:r>
              <a:rPr lang="tr-TR" sz="2400" dirty="0" err="1"/>
              <a:t>Throughput</a:t>
            </a:r>
            <a:r>
              <a:rPr lang="tr-TR" sz="2400" dirty="0"/>
              <a:t> (</a:t>
            </a:r>
            <a:r>
              <a:rPr lang="tr-TR" sz="2400" dirty="0" err="1"/>
              <a:t>samples</a:t>
            </a:r>
            <a:r>
              <a:rPr lang="tr-TR" sz="2400" dirty="0"/>
              <a:t>/s)</a:t>
            </a:r>
          </a:p>
        </p:txBody>
      </p:sp>
      <p:graphicFrame>
        <p:nvGraphicFramePr>
          <p:cNvPr id="11" name="İçerik Yer Tutucusu 10" descr="Çubuk Grafik Yer Tutucusu ">
            <a:extLst>
              <a:ext uri="{FF2B5EF4-FFF2-40B4-BE49-F238E27FC236}">
                <a16:creationId xmlns:a16="http://schemas.microsoft.com/office/drawing/2014/main" id="{E4A6D503-95F0-4FD3-86D4-D1170C6E2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835088"/>
              </p:ext>
            </p:extLst>
          </p:nvPr>
        </p:nvGraphicFramePr>
        <p:xfrm>
          <a:off x="550862" y="2143443"/>
          <a:ext cx="11090275" cy="39798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tr-TR" smtClean="0"/>
              <a:pPr rtl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5822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CB16285-5C89-4C4A-BE87-25EA8B6D4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0"/>
            <a:ext cx="3565524" cy="1997855"/>
          </a:xfrm>
        </p:spPr>
        <p:txBody>
          <a:bodyPr/>
          <a:lstStyle/>
          <a:p>
            <a:r>
              <a:rPr lang="tr-TR" sz="3600" dirty="0" err="1"/>
              <a:t>Extra</a:t>
            </a:r>
            <a:r>
              <a:rPr lang="tr-TR" sz="3600" dirty="0"/>
              <a:t> Knowledge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1AC2A0-575E-46FB-8BB5-D88AF1D32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4" y="2339954"/>
            <a:ext cx="4473897" cy="341551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dirty="0"/>
              <a:t>NPU (</a:t>
            </a:r>
            <a:r>
              <a:rPr lang="tr-TR" dirty="0" err="1"/>
              <a:t>Neural</a:t>
            </a:r>
            <a:r>
              <a:rPr lang="tr-TR" dirty="0"/>
              <a:t> </a:t>
            </a:r>
            <a:r>
              <a:rPr lang="tr-TR" dirty="0" err="1"/>
              <a:t>Processing</a:t>
            </a:r>
            <a:r>
              <a:rPr lang="tr-TR" dirty="0"/>
              <a:t> </a:t>
            </a:r>
            <a:r>
              <a:rPr lang="tr-TR" dirty="0" err="1"/>
              <a:t>Unit</a:t>
            </a:r>
            <a:r>
              <a:rPr lang="tr-TR" dirty="0"/>
              <a:t>):         on-</a:t>
            </a:r>
            <a:r>
              <a:rPr lang="tr-TR" dirty="0" err="1"/>
              <a:t>device</a:t>
            </a:r>
            <a:r>
              <a:rPr lang="tr-TR" dirty="0"/>
              <a:t> AI </a:t>
            </a:r>
            <a:r>
              <a:rPr lang="tr-TR" dirty="0" err="1"/>
              <a:t>accelerator</a:t>
            </a:r>
            <a:r>
              <a:rPr lang="tr-TR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dirty="0"/>
              <a:t>DPU (Data </a:t>
            </a:r>
            <a:r>
              <a:rPr lang="tr-TR" dirty="0" err="1"/>
              <a:t>Processing</a:t>
            </a:r>
            <a:r>
              <a:rPr lang="tr-TR" dirty="0"/>
              <a:t> </a:t>
            </a:r>
            <a:r>
              <a:rPr lang="tr-TR" dirty="0" err="1"/>
              <a:t>Unit</a:t>
            </a:r>
            <a:r>
              <a:rPr lang="tr-TR" dirty="0"/>
              <a:t>):      </a:t>
            </a:r>
            <a:r>
              <a:rPr lang="tr-TR" dirty="0" err="1"/>
              <a:t>Offloads</a:t>
            </a:r>
            <a:r>
              <a:rPr lang="tr-TR" dirty="0"/>
              <a:t> </a:t>
            </a:r>
            <a:r>
              <a:rPr lang="tr-TR" dirty="0" err="1"/>
              <a:t>networking</a:t>
            </a:r>
            <a:r>
              <a:rPr lang="tr-TR" dirty="0"/>
              <a:t>, </a:t>
            </a:r>
            <a:r>
              <a:rPr lang="tr-TR" dirty="0" err="1"/>
              <a:t>encryption</a:t>
            </a:r>
            <a:r>
              <a:rPr lang="tr-TR" dirty="0"/>
              <a:t>, </a:t>
            </a:r>
            <a:r>
              <a:rPr lang="tr-TR" dirty="0" err="1"/>
              <a:t>and</a:t>
            </a:r>
            <a:r>
              <a:rPr lang="tr-TR" dirty="0"/>
              <a:t> data </a:t>
            </a:r>
            <a:r>
              <a:rPr lang="tr-TR" dirty="0" err="1"/>
              <a:t>tasks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CPU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dirty="0"/>
              <a:t>FPGA (</a:t>
            </a:r>
            <a:r>
              <a:rPr lang="tr-TR" dirty="0" err="1"/>
              <a:t>Field</a:t>
            </a:r>
            <a:r>
              <a:rPr lang="tr-TR" dirty="0"/>
              <a:t> </a:t>
            </a:r>
            <a:r>
              <a:rPr lang="tr-TR" dirty="0" err="1"/>
              <a:t>Programmable</a:t>
            </a:r>
            <a:r>
              <a:rPr lang="tr-TR" dirty="0"/>
              <a:t> </a:t>
            </a:r>
            <a:r>
              <a:rPr lang="tr-TR" dirty="0" err="1"/>
              <a:t>Gate</a:t>
            </a:r>
            <a:r>
              <a:rPr lang="tr-TR" dirty="0"/>
              <a:t> </a:t>
            </a:r>
            <a:r>
              <a:rPr lang="tr-TR" dirty="0" err="1"/>
              <a:t>Array</a:t>
            </a:r>
            <a:r>
              <a:rPr lang="tr-TR" dirty="0"/>
              <a:t>): </a:t>
            </a:r>
            <a:r>
              <a:rPr lang="tr-TR" dirty="0" err="1"/>
              <a:t>Reconfigurable</a:t>
            </a:r>
            <a:r>
              <a:rPr lang="tr-TR" dirty="0"/>
              <a:t> hardware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custom</a:t>
            </a:r>
            <a:r>
              <a:rPr lang="tr-TR" dirty="0"/>
              <a:t> </a:t>
            </a:r>
            <a:r>
              <a:rPr lang="tr-TR" dirty="0" err="1"/>
              <a:t>acceleration</a:t>
            </a:r>
            <a:endParaRPr lang="tr-TR" dirty="0"/>
          </a:p>
        </p:txBody>
      </p:sp>
      <p:pic>
        <p:nvPicPr>
          <p:cNvPr id="26" name="Resim Yer Tutucusu 25">
            <a:extLst>
              <a:ext uri="{FF2B5EF4-FFF2-40B4-BE49-F238E27FC236}">
                <a16:creationId xmlns:a16="http://schemas.microsoft.com/office/drawing/2014/main" id="{D19EC71B-96A9-4ED7-8804-D5F322DCFB5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1862" r="21862"/>
          <a:stretch>
            <a:fillRect/>
          </a:stretch>
        </p:blipFill>
        <p:spPr/>
      </p:pic>
      <p:pic>
        <p:nvPicPr>
          <p:cNvPr id="22" name="Resim Yer Tutucusu 21">
            <a:extLst>
              <a:ext uri="{FF2B5EF4-FFF2-40B4-BE49-F238E27FC236}">
                <a16:creationId xmlns:a16="http://schemas.microsoft.com/office/drawing/2014/main" id="{AE447980-F7B7-4E1D-8F5F-6B71950CA0D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2500" r="12500"/>
          <a:stretch>
            <a:fillRect/>
          </a:stretch>
        </p:blipFill>
        <p:spPr/>
      </p:pic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23F5DFED-0ABB-4B8D-8F56-3D0A4667A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BA1B0FB-D917-4C8C-928F-313BD683BF39}" type="slidenum">
              <a:rPr lang="tr-TR" smtClean="0"/>
              <a:t>14</a:t>
            </a:fld>
            <a:endParaRPr lang="tr-TR"/>
          </a:p>
        </p:txBody>
      </p:sp>
      <p:pic>
        <p:nvPicPr>
          <p:cNvPr id="24" name="Resim Yer Tutucusu 23">
            <a:extLst>
              <a:ext uri="{FF2B5EF4-FFF2-40B4-BE49-F238E27FC236}">
                <a16:creationId xmlns:a16="http://schemas.microsoft.com/office/drawing/2014/main" id="{5388778A-0E06-4A15-9595-854F692C323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l="32539" r="15385"/>
          <a:stretch/>
        </p:blipFill>
        <p:spPr>
          <a:xfrm>
            <a:off x="8918575" y="596392"/>
            <a:ext cx="2263776" cy="2263776"/>
          </a:xfrm>
        </p:spPr>
      </p:pic>
    </p:spTree>
    <p:extLst>
      <p:ext uri="{BB962C8B-B14F-4D97-AF65-F5344CB8AC3E}">
        <p14:creationId xmlns:p14="http://schemas.microsoft.com/office/powerpoint/2010/main" val="3152599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Resim Yer Tutucusu 15" descr="Veri Noktaları Dijital arka planı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776472"/>
          </a:xfrm>
        </p:spPr>
      </p:pic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tr-TR" smtClean="0"/>
              <a:pPr rtl="0"/>
              <a:t>15</a:t>
            </a:fld>
            <a:endParaRPr lang="tr-TR"/>
          </a:p>
        </p:txBody>
      </p:sp>
      <p:sp>
        <p:nvSpPr>
          <p:cNvPr id="3" name="Başlık 2">
            <a:extLst>
              <a:ext uri="{FF2B5EF4-FFF2-40B4-BE49-F238E27FC236}">
                <a16:creationId xmlns:a16="http://schemas.microsoft.com/office/drawing/2014/main" id="{6DD346CA-4E8E-43D9-B00D-DC83FEEB8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5598" y="4916785"/>
            <a:ext cx="4500562" cy="450114"/>
          </a:xfrm>
        </p:spPr>
        <p:txBody>
          <a:bodyPr/>
          <a:lstStyle/>
          <a:p>
            <a:pPr algn="ctr"/>
            <a:r>
              <a:rPr lang="tr-TR" sz="3600" dirty="0" err="1">
                <a:hlinkClick r:id="rId4"/>
              </a:rPr>
              <a:t>GitHub</a:t>
            </a:r>
            <a:endParaRPr lang="tr-TR" sz="3600" dirty="0"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0D88BC44-2EB4-4A68-BF20-DF36154ADB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1262" y="4097413"/>
            <a:ext cx="2213499" cy="221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erbest Biçim: Şekil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tr-TR"/>
          </a:p>
        </p:txBody>
      </p:sp>
      <p:grpSp>
        <p:nvGrpSpPr>
          <p:cNvPr id="40" name="Gr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Serbest Biçim: Şekil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/>
            </a:p>
          </p:txBody>
        </p:sp>
        <p:sp>
          <p:nvSpPr>
            <p:cNvPr id="42" name="Serbest Biçim: Şekil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tr-TR"/>
            </a:p>
          </p:txBody>
        </p:sp>
      </p:grpSp>
      <p:sp useBgFill="1">
        <p:nvSpPr>
          <p:cNvPr id="46" name="Dikdörtgen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/>
          </a:p>
        </p:txBody>
      </p:sp>
      <p:pic>
        <p:nvPicPr>
          <p:cNvPr id="8" name="Resim Yer Tutucusu 7" descr="Veri Noktaları Dijital arka planı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Dikdörtgen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/>
          </a:p>
        </p:txBody>
      </p:sp>
      <p:sp>
        <p:nvSpPr>
          <p:cNvPr id="50" name="Dikdörtgen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/>
          </a:p>
        </p:txBody>
      </p:sp>
      <p:sp>
        <p:nvSpPr>
          <p:cNvPr id="15" name="Başlık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361" y="2548778"/>
            <a:ext cx="6063001" cy="1658660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>
              <a:lnSpc>
                <a:spcPct val="100000"/>
              </a:lnSpc>
            </a:pPr>
            <a:r>
              <a:rPr lang="tr-TR" dirty="0"/>
              <a:t>Role of Hardware</a:t>
            </a:r>
            <a:br>
              <a:rPr lang="tr-TR" dirty="0"/>
            </a:br>
            <a:r>
              <a:rPr lang="tr-TR" dirty="0"/>
              <a:t>in </a:t>
            </a:r>
            <a:r>
              <a:rPr lang="tr-TR" dirty="0" err="1"/>
              <a:t>MLOps</a:t>
            </a:r>
            <a:endParaRPr lang="tr-TR" sz="6400" kern="1200" dirty="0">
              <a:solidFill>
                <a:schemeClr val="tx1"/>
              </a:solidFill>
              <a:ea typeface="+mj-ea"/>
              <a:cs typeface="+mj-cs"/>
            </a:endParaRP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464816"/>
            <a:ext cx="3565525" cy="4699031"/>
          </a:xfrm>
        </p:spPr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dirty="0"/>
              <a:t>Hardware determines training and inference speed.</a:t>
            </a:r>
            <a:endParaRPr lang="tr-T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dirty="0"/>
              <a:t>Impacts scalability, cost, and deployment efficiency.</a:t>
            </a:r>
            <a:endParaRPr lang="tr-T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dirty="0"/>
              <a:t>Choice depends on model type, data size, and latency needs.</a:t>
            </a:r>
            <a:endParaRPr lang="tr-TR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dirty="0" err="1"/>
              <a:t>MLOps</a:t>
            </a:r>
            <a:r>
              <a:rPr lang="en-US" dirty="0"/>
              <a:t> pipelines use CPUs, </a:t>
            </a:r>
            <a:r>
              <a:rPr lang="en-US" dirty="0" err="1"/>
              <a:t>GPUs,TPUs</a:t>
            </a:r>
            <a:r>
              <a:rPr lang="en-US" dirty="0"/>
              <a:t>, and sometimes NPUs or DPUs.</a:t>
            </a:r>
            <a:endParaRPr lang="tr-TR" dirty="0"/>
          </a:p>
        </p:txBody>
      </p:sp>
      <p:pic>
        <p:nvPicPr>
          <p:cNvPr id="12" name="Resim Yer Tutucusu 11" descr="Veriler Arka Planı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91612" y="3324733"/>
            <a:ext cx="2936876" cy="2936876"/>
          </a:xfrm>
        </p:spPr>
      </p:pic>
      <p:sp>
        <p:nvSpPr>
          <p:cNvPr id="15" name="Slayt Numarası Yer Tutucusu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tr-TR" smtClean="0"/>
              <a:pPr rtl="0"/>
              <a:t>3</a:t>
            </a:fld>
            <a:endParaRPr lang="tr-TR"/>
          </a:p>
        </p:txBody>
      </p:sp>
      <p:pic>
        <p:nvPicPr>
          <p:cNvPr id="8" name="Resim Yer Tutucusu 7">
            <a:extLst>
              <a:ext uri="{FF2B5EF4-FFF2-40B4-BE49-F238E27FC236}">
                <a16:creationId xmlns:a16="http://schemas.microsoft.com/office/drawing/2014/main" id="{2BAE5854-467C-45E3-9DCC-4A55C2B7060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586" r="18586"/>
          <a:stretch>
            <a:fillRect/>
          </a:stretch>
        </p:blipFill>
        <p:spPr/>
      </p:pic>
      <p:pic>
        <p:nvPicPr>
          <p:cNvPr id="6" name="Resim Yer Tutucusu 5">
            <a:extLst>
              <a:ext uri="{FF2B5EF4-FFF2-40B4-BE49-F238E27FC236}">
                <a16:creationId xmlns:a16="http://schemas.microsoft.com/office/drawing/2014/main" id="{CA27150A-C35E-4BC0-91B5-06908C0D824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4151" r="141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aşlık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4507200"/>
            <a:ext cx="10972353" cy="1562959"/>
          </a:xfrm>
        </p:spPr>
        <p:txBody>
          <a:bodyPr rtlCol="0"/>
          <a:lstStyle/>
          <a:p>
            <a:pPr algn="ctr" rtl="0"/>
            <a:r>
              <a:rPr lang="tr-TR" dirty="0"/>
              <a:t>CPU </a:t>
            </a:r>
            <a:r>
              <a:rPr lang="tr-TR" dirty="0" err="1"/>
              <a:t>vs</a:t>
            </a:r>
            <a:r>
              <a:rPr lang="tr-TR" dirty="0"/>
              <a:t> GPU </a:t>
            </a:r>
            <a:r>
              <a:rPr lang="tr-TR" dirty="0" err="1"/>
              <a:t>vs</a:t>
            </a:r>
            <a:r>
              <a:rPr lang="tr-TR" dirty="0"/>
              <a:t> TPU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tr-TR" smtClean="0"/>
              <a:pPr rtl="0"/>
              <a:t>4</a:t>
            </a:fld>
            <a:endParaRPr lang="tr-TR"/>
          </a:p>
        </p:txBody>
      </p:sp>
      <p:pic>
        <p:nvPicPr>
          <p:cNvPr id="8" name="Resim Yer Tutucusu 7">
            <a:extLst>
              <a:ext uri="{FF2B5EF4-FFF2-40B4-BE49-F238E27FC236}">
                <a16:creationId xmlns:a16="http://schemas.microsoft.com/office/drawing/2014/main" id="{344C4B48-10CB-4459-BD96-644CB2FEE0E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7297" r="27297"/>
          <a:stretch>
            <a:fillRect/>
          </a:stretch>
        </p:blipFill>
        <p:spPr/>
      </p:pic>
      <p:pic>
        <p:nvPicPr>
          <p:cNvPr id="15" name="Resim Yer Tutucusu 14">
            <a:extLst>
              <a:ext uri="{FF2B5EF4-FFF2-40B4-BE49-F238E27FC236}">
                <a16:creationId xmlns:a16="http://schemas.microsoft.com/office/drawing/2014/main" id="{53B881CD-1CA2-4DA8-8184-999DD8CF673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l="18921" r="18921"/>
          <a:stretch>
            <a:fillRect/>
          </a:stretch>
        </p:blipFill>
        <p:spPr/>
      </p:pic>
      <p:pic>
        <p:nvPicPr>
          <p:cNvPr id="18" name="Resim Yer Tutucusu 17">
            <a:extLst>
              <a:ext uri="{FF2B5EF4-FFF2-40B4-BE49-F238E27FC236}">
                <a16:creationId xmlns:a16="http://schemas.microsoft.com/office/drawing/2014/main" id="{E23A73B2-B3BB-4940-AE7C-E094C198704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l="-646" r="19772"/>
          <a:stretch/>
        </p:blipFill>
        <p:spPr>
          <a:xfrm>
            <a:off x="9137904" y="0"/>
            <a:ext cx="3054096" cy="3776472"/>
          </a:xfrm>
        </p:spPr>
      </p:pic>
      <p:pic>
        <p:nvPicPr>
          <p:cNvPr id="21" name="Resim Yer Tutucusu 20">
            <a:extLst>
              <a:ext uri="{FF2B5EF4-FFF2-40B4-BE49-F238E27FC236}">
                <a16:creationId xmlns:a16="http://schemas.microsoft.com/office/drawing/2014/main" id="{1D56C6DA-7AF4-4FF2-91D2-40975703D30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/>
          <a:srcRect l="18329" r="183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şlık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27" y="887473"/>
            <a:ext cx="4985582" cy="1173163"/>
          </a:xfrm>
        </p:spPr>
        <p:txBody>
          <a:bodyPr rtlCol="0">
            <a:normAutofit fontScale="90000"/>
          </a:bodyPr>
          <a:lstStyle/>
          <a:p>
            <a:pPr rtl="0"/>
            <a:r>
              <a:rPr lang="tr-TR" dirty="0"/>
              <a:t>CPU </a:t>
            </a:r>
            <a:br>
              <a:rPr lang="tr-TR" dirty="0"/>
            </a:br>
            <a:r>
              <a:rPr lang="tr-TR" dirty="0"/>
              <a:t>(Central </a:t>
            </a:r>
            <a:r>
              <a:rPr lang="tr-TR" dirty="0" err="1"/>
              <a:t>Processing</a:t>
            </a:r>
            <a:r>
              <a:rPr lang="tr-TR" dirty="0"/>
              <a:t> </a:t>
            </a:r>
            <a:r>
              <a:rPr lang="tr-TR" dirty="0" err="1"/>
              <a:t>Unit</a:t>
            </a:r>
            <a:r>
              <a:rPr lang="tr-TR" dirty="0"/>
              <a:t>)</a:t>
            </a:r>
          </a:p>
        </p:txBody>
      </p:sp>
      <p:sp>
        <p:nvSpPr>
          <p:cNvPr id="15" name="İçerik Yer Tutucusu 14">
            <a:extLst>
              <a:ext uri="{FF2B5EF4-FFF2-40B4-BE49-F238E27FC236}">
                <a16:creationId xmlns:a16="http://schemas.microsoft.com/office/drawing/2014/main" id="{4139825C-53C7-44F4-A064-9795CECD081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2272684"/>
            <a:ext cx="3565524" cy="4175742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General-purpose processor for all computing tasks.</a:t>
            </a:r>
            <a:endParaRPr lang="tr-TR" sz="18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Good for logic, control, and sequential operations.</a:t>
            </a:r>
            <a:endParaRPr lang="tr-TR" sz="18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Limited parallelism (few cores).</a:t>
            </a:r>
            <a:endParaRPr lang="tr-TR" sz="18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Best for data preprocessing, orchestration, light inference.</a:t>
            </a:r>
            <a:endParaRPr lang="tr-TR" sz="18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Found in all servers and edge devices.</a:t>
            </a:r>
            <a:endParaRPr lang="tr-TR" sz="1800" dirty="0"/>
          </a:p>
        </p:txBody>
      </p:sp>
      <p:sp>
        <p:nvSpPr>
          <p:cNvPr id="21" name="Slayt Numarası Yer Tutucusu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tr-TR" smtClean="0"/>
              <a:pPr rtl="0"/>
              <a:t>5</a:t>
            </a:fld>
            <a:endParaRPr lang="tr-TR"/>
          </a:p>
        </p:txBody>
      </p:sp>
      <p:pic>
        <p:nvPicPr>
          <p:cNvPr id="3" name="Resim Yer Tutucusu 2">
            <a:extLst>
              <a:ext uri="{FF2B5EF4-FFF2-40B4-BE49-F238E27FC236}">
                <a16:creationId xmlns:a16="http://schemas.microsoft.com/office/drawing/2014/main" id="{12C0387E-8318-47AD-8F5A-60CA3FF9897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3750" r="237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şlık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7760" y="869717"/>
            <a:ext cx="4985583" cy="1173163"/>
          </a:xfrm>
        </p:spPr>
        <p:txBody>
          <a:bodyPr rtlCol="0">
            <a:normAutofit fontScale="90000"/>
          </a:bodyPr>
          <a:lstStyle/>
          <a:p>
            <a:pPr rtl="0"/>
            <a:r>
              <a:rPr lang="tr-TR" dirty="0"/>
              <a:t>GPU </a:t>
            </a:r>
            <a:br>
              <a:rPr lang="tr-TR" dirty="0"/>
            </a:br>
            <a:r>
              <a:rPr lang="tr-TR" dirty="0"/>
              <a:t>(Graphics </a:t>
            </a:r>
            <a:r>
              <a:rPr lang="tr-TR" dirty="0" err="1"/>
              <a:t>Processing</a:t>
            </a:r>
            <a:r>
              <a:rPr lang="tr-TR" dirty="0"/>
              <a:t> </a:t>
            </a:r>
            <a:r>
              <a:rPr lang="tr-TR" dirty="0" err="1"/>
              <a:t>Unit</a:t>
            </a:r>
            <a:r>
              <a:rPr lang="tr-TR" dirty="0"/>
              <a:t>)</a:t>
            </a:r>
          </a:p>
        </p:txBody>
      </p:sp>
      <p:sp>
        <p:nvSpPr>
          <p:cNvPr id="15" name="İçerik Yer Tutucusu 14">
            <a:extLst>
              <a:ext uri="{FF2B5EF4-FFF2-40B4-BE49-F238E27FC236}">
                <a16:creationId xmlns:a16="http://schemas.microsoft.com/office/drawing/2014/main" id="{4139825C-53C7-44F4-A064-9795CECD081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898397" y="2254928"/>
            <a:ext cx="3565524" cy="4175742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Designed for massive parallel computation.</a:t>
            </a:r>
            <a:endParaRPr lang="tr-TR" sz="18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Thousands of cores optimized for matrix operations.</a:t>
            </a:r>
            <a:endParaRPr lang="tr-TR" sz="18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Ideal for deep learning training and inference.</a:t>
            </a:r>
            <a:endParaRPr lang="tr-TR" sz="18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High memory bandwidth and compute throughput.</a:t>
            </a:r>
            <a:endParaRPr lang="tr-TR" sz="180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1800" dirty="0"/>
              <a:t>Used widely in AI research and production.</a:t>
            </a:r>
            <a:endParaRPr lang="tr-TR" sz="1800" dirty="0"/>
          </a:p>
        </p:txBody>
      </p:sp>
      <p:sp>
        <p:nvSpPr>
          <p:cNvPr id="21" name="Slayt Numarası Yer Tutucusu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tr-TR" smtClean="0"/>
              <a:pPr rtl="0"/>
              <a:t>6</a:t>
            </a:fld>
            <a:endParaRPr lang="tr-TR"/>
          </a:p>
        </p:txBody>
      </p:sp>
      <p:pic>
        <p:nvPicPr>
          <p:cNvPr id="8" name="Resim Yer Tutucusu 7">
            <a:extLst>
              <a:ext uri="{FF2B5EF4-FFF2-40B4-BE49-F238E27FC236}">
                <a16:creationId xmlns:a16="http://schemas.microsoft.com/office/drawing/2014/main" id="{8E4A8787-7139-4DB4-9817-12A9C54B079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1861" r="21861"/>
          <a:stretch>
            <a:fillRect/>
          </a:stretch>
        </p:blipFill>
        <p:spPr>
          <a:xfrm>
            <a:off x="963613" y="746125"/>
            <a:ext cx="5132387" cy="5132388"/>
          </a:xfrm>
        </p:spPr>
      </p:pic>
    </p:spTree>
    <p:extLst>
      <p:ext uri="{BB962C8B-B14F-4D97-AF65-F5344CB8AC3E}">
        <p14:creationId xmlns:p14="http://schemas.microsoft.com/office/powerpoint/2010/main" val="2576339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şlık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27" y="887473"/>
            <a:ext cx="4847396" cy="1173163"/>
          </a:xfrm>
        </p:spPr>
        <p:txBody>
          <a:bodyPr rtlCol="0">
            <a:normAutofit fontScale="90000"/>
          </a:bodyPr>
          <a:lstStyle/>
          <a:p>
            <a:pPr rtl="0"/>
            <a:r>
              <a:rPr lang="tr-TR" dirty="0"/>
              <a:t>TPU </a:t>
            </a:r>
            <a:br>
              <a:rPr lang="tr-TR" dirty="0"/>
            </a:br>
            <a:r>
              <a:rPr lang="tr-TR" dirty="0"/>
              <a:t>(</a:t>
            </a:r>
            <a:r>
              <a:rPr lang="tr-TR" dirty="0" err="1"/>
              <a:t>Tensor</a:t>
            </a:r>
            <a:r>
              <a:rPr lang="tr-TR" dirty="0"/>
              <a:t> </a:t>
            </a:r>
            <a:r>
              <a:rPr lang="tr-TR" dirty="0" err="1"/>
              <a:t>Processing</a:t>
            </a:r>
            <a:r>
              <a:rPr lang="tr-TR" dirty="0"/>
              <a:t> </a:t>
            </a:r>
            <a:r>
              <a:rPr lang="tr-TR" dirty="0" err="1"/>
              <a:t>Unit</a:t>
            </a:r>
            <a:r>
              <a:rPr lang="tr-TR" dirty="0"/>
              <a:t>)</a:t>
            </a:r>
          </a:p>
        </p:txBody>
      </p:sp>
      <p:sp>
        <p:nvSpPr>
          <p:cNvPr id="15" name="İçerik Yer Tutucusu 14">
            <a:extLst>
              <a:ext uri="{FF2B5EF4-FFF2-40B4-BE49-F238E27FC236}">
                <a16:creationId xmlns:a16="http://schemas.microsoft.com/office/drawing/2014/main" id="{4139825C-53C7-44F4-A064-9795CECD081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2272684"/>
            <a:ext cx="3565524" cy="4175742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tr-TR" sz="1800" dirty="0" err="1"/>
              <a:t>Custom</a:t>
            </a:r>
            <a:r>
              <a:rPr lang="tr-TR" sz="1800" dirty="0"/>
              <a:t> hardware </a:t>
            </a:r>
            <a:r>
              <a:rPr lang="tr-TR" sz="1800" dirty="0" err="1"/>
              <a:t>by</a:t>
            </a:r>
            <a:r>
              <a:rPr lang="tr-TR" sz="1800" dirty="0"/>
              <a:t> Google </a:t>
            </a:r>
            <a:r>
              <a:rPr lang="tr-TR" sz="1800" dirty="0" err="1"/>
              <a:t>for</a:t>
            </a:r>
            <a:r>
              <a:rPr lang="tr-TR" sz="1800" dirty="0"/>
              <a:t> </a:t>
            </a:r>
            <a:r>
              <a:rPr lang="tr-TR" sz="1800" dirty="0" err="1"/>
              <a:t>neural</a:t>
            </a:r>
            <a:r>
              <a:rPr lang="tr-TR" sz="1800" dirty="0"/>
              <a:t> network </a:t>
            </a:r>
            <a:r>
              <a:rPr lang="tr-TR" sz="1800" dirty="0" err="1"/>
              <a:t>workloads</a:t>
            </a:r>
            <a:r>
              <a:rPr lang="tr-TR" sz="1800" dirty="0"/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tr-TR" sz="1800" dirty="0" err="1"/>
              <a:t>Optimized</a:t>
            </a:r>
            <a:r>
              <a:rPr lang="tr-TR" sz="1800" dirty="0"/>
              <a:t> </a:t>
            </a:r>
            <a:r>
              <a:rPr lang="tr-TR" sz="1800" dirty="0" err="1"/>
              <a:t>for</a:t>
            </a:r>
            <a:r>
              <a:rPr lang="tr-TR" sz="1800" dirty="0"/>
              <a:t> </a:t>
            </a:r>
            <a:r>
              <a:rPr lang="tr-TR" sz="1800" dirty="0" err="1"/>
              <a:t>TensorFlow</a:t>
            </a:r>
            <a:r>
              <a:rPr lang="tr-TR" sz="1800" dirty="0"/>
              <a:t> </a:t>
            </a:r>
            <a:r>
              <a:rPr lang="tr-TR" sz="1800" dirty="0" err="1"/>
              <a:t>and</a:t>
            </a:r>
            <a:r>
              <a:rPr lang="tr-TR" sz="1800" dirty="0"/>
              <a:t> </a:t>
            </a:r>
            <a:r>
              <a:rPr lang="tr-TR" sz="1800" dirty="0" err="1"/>
              <a:t>matrix</a:t>
            </a:r>
            <a:r>
              <a:rPr lang="tr-TR" sz="1800" dirty="0"/>
              <a:t> </a:t>
            </a:r>
            <a:r>
              <a:rPr lang="tr-TR" sz="1800" dirty="0" err="1"/>
              <a:t>math</a:t>
            </a:r>
            <a:r>
              <a:rPr lang="tr-TR" sz="1800" dirty="0"/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tr-TR" sz="1800" dirty="0" err="1"/>
              <a:t>Extremely</a:t>
            </a:r>
            <a:r>
              <a:rPr lang="tr-TR" sz="1800" dirty="0"/>
              <a:t> </a:t>
            </a:r>
            <a:r>
              <a:rPr lang="tr-TR" sz="1800" dirty="0" err="1"/>
              <a:t>fast</a:t>
            </a:r>
            <a:r>
              <a:rPr lang="tr-TR" sz="1800" dirty="0"/>
              <a:t> </a:t>
            </a:r>
            <a:r>
              <a:rPr lang="tr-TR" sz="1800" dirty="0" err="1"/>
              <a:t>for</a:t>
            </a:r>
            <a:r>
              <a:rPr lang="tr-TR" sz="1800" dirty="0"/>
              <a:t> </a:t>
            </a:r>
            <a:r>
              <a:rPr lang="tr-TR" sz="1800" dirty="0" err="1"/>
              <a:t>deep</a:t>
            </a:r>
            <a:r>
              <a:rPr lang="tr-TR" sz="1800" dirty="0"/>
              <a:t> </a:t>
            </a:r>
            <a:r>
              <a:rPr lang="tr-TR" sz="1800" dirty="0" err="1"/>
              <a:t>learning</a:t>
            </a:r>
            <a:r>
              <a:rPr lang="tr-TR" sz="1800" dirty="0"/>
              <a:t> </a:t>
            </a:r>
            <a:r>
              <a:rPr lang="tr-TR" sz="1800" dirty="0" err="1"/>
              <a:t>training</a:t>
            </a:r>
            <a:r>
              <a:rPr lang="tr-TR" sz="1800" dirty="0"/>
              <a:t>/</a:t>
            </a:r>
            <a:r>
              <a:rPr lang="tr-TR" sz="1800" dirty="0" err="1"/>
              <a:t>inference</a:t>
            </a:r>
            <a:r>
              <a:rPr lang="tr-TR" sz="1800" dirty="0"/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tr-TR" sz="1800" dirty="0" err="1"/>
              <a:t>Available</a:t>
            </a:r>
            <a:r>
              <a:rPr lang="tr-TR" sz="1800" dirty="0"/>
              <a:t> </a:t>
            </a:r>
            <a:r>
              <a:rPr lang="tr-TR" sz="1800" dirty="0" err="1"/>
              <a:t>only</a:t>
            </a:r>
            <a:r>
              <a:rPr lang="tr-TR" sz="1800" dirty="0"/>
              <a:t> on Google </a:t>
            </a:r>
            <a:r>
              <a:rPr lang="tr-TR" sz="1800" dirty="0" err="1"/>
              <a:t>Cloud</a:t>
            </a:r>
            <a:r>
              <a:rPr lang="tr-TR" sz="1800" dirty="0"/>
              <a:t> (</a:t>
            </a:r>
            <a:r>
              <a:rPr lang="tr-TR" sz="1800" dirty="0" err="1"/>
              <a:t>TPUs</a:t>
            </a:r>
            <a:r>
              <a:rPr lang="tr-TR" sz="1800" dirty="0"/>
              <a:t> </a:t>
            </a:r>
            <a:r>
              <a:rPr lang="tr-TR" sz="1800" dirty="0" err="1"/>
              <a:t>will</a:t>
            </a:r>
            <a:r>
              <a:rPr lang="tr-TR" sz="1800" dirty="0"/>
              <a:t> be </a:t>
            </a:r>
            <a:r>
              <a:rPr lang="tr-TR" sz="1800" dirty="0" err="1"/>
              <a:t>sold</a:t>
            </a:r>
            <a:r>
              <a:rPr lang="tr-TR" sz="1800" dirty="0"/>
              <a:t> </a:t>
            </a:r>
            <a:r>
              <a:rPr lang="tr-TR" sz="1800" dirty="0" err="1"/>
              <a:t>to</a:t>
            </a:r>
            <a:r>
              <a:rPr lang="tr-TR" sz="1800" dirty="0"/>
              <a:t> </a:t>
            </a:r>
            <a:r>
              <a:rPr lang="tr-TR" sz="1800" dirty="0" err="1"/>
              <a:t>other</a:t>
            </a:r>
            <a:r>
              <a:rPr lang="tr-TR" sz="1800" dirty="0"/>
              <a:t> </a:t>
            </a:r>
            <a:r>
              <a:rPr lang="tr-TR" sz="1800" dirty="0" err="1"/>
              <a:t>cooperations</a:t>
            </a:r>
            <a:r>
              <a:rPr lang="tr-TR" sz="1800" dirty="0"/>
              <a:t> in 2026)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tr-TR" sz="1800" dirty="0" err="1"/>
              <a:t>Less</a:t>
            </a:r>
            <a:r>
              <a:rPr lang="tr-TR" sz="1800" dirty="0"/>
              <a:t> </a:t>
            </a:r>
            <a:r>
              <a:rPr lang="tr-TR" sz="1800" dirty="0" err="1"/>
              <a:t>flexible</a:t>
            </a:r>
            <a:r>
              <a:rPr lang="tr-TR" sz="1800" dirty="0"/>
              <a:t> </a:t>
            </a:r>
            <a:r>
              <a:rPr lang="tr-TR" sz="1800" dirty="0" err="1"/>
              <a:t>than</a:t>
            </a:r>
            <a:r>
              <a:rPr lang="tr-TR" sz="1800" dirty="0"/>
              <a:t> GPU but </a:t>
            </a:r>
            <a:r>
              <a:rPr lang="tr-TR" sz="1800" dirty="0" err="1"/>
              <a:t>more</a:t>
            </a:r>
            <a:r>
              <a:rPr lang="tr-TR" sz="1800" dirty="0"/>
              <a:t> </a:t>
            </a:r>
            <a:r>
              <a:rPr lang="tr-TR" sz="1800" dirty="0" err="1"/>
              <a:t>efficient</a:t>
            </a:r>
            <a:r>
              <a:rPr lang="tr-TR" sz="1800" dirty="0"/>
              <a:t> </a:t>
            </a:r>
            <a:r>
              <a:rPr lang="tr-TR" sz="1800" dirty="0" err="1"/>
              <a:t>for</a:t>
            </a:r>
            <a:r>
              <a:rPr lang="tr-TR" sz="1800" dirty="0"/>
              <a:t> </a:t>
            </a:r>
            <a:r>
              <a:rPr lang="tr-TR" sz="1800" dirty="0" err="1"/>
              <a:t>large</a:t>
            </a:r>
            <a:r>
              <a:rPr lang="tr-TR" sz="1800" dirty="0"/>
              <a:t> </a:t>
            </a:r>
            <a:r>
              <a:rPr lang="tr-TR" sz="1800" dirty="0" err="1"/>
              <a:t>models</a:t>
            </a:r>
            <a:r>
              <a:rPr lang="tr-TR" sz="1800" dirty="0"/>
              <a:t>.</a:t>
            </a:r>
          </a:p>
        </p:txBody>
      </p:sp>
      <p:sp>
        <p:nvSpPr>
          <p:cNvPr id="21" name="Slayt Numarası Yer Tutucusu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tr-TR" smtClean="0"/>
              <a:pPr rtl="0"/>
              <a:t>7</a:t>
            </a:fld>
            <a:endParaRPr lang="tr-TR"/>
          </a:p>
        </p:txBody>
      </p:sp>
      <p:pic>
        <p:nvPicPr>
          <p:cNvPr id="3" name="Resim Yer Tutucusu 2">
            <a:extLst>
              <a:ext uri="{FF2B5EF4-FFF2-40B4-BE49-F238E27FC236}">
                <a16:creationId xmlns:a16="http://schemas.microsoft.com/office/drawing/2014/main" id="{611190CD-2209-46A1-872B-1039D4D5DA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3032" t="1730" r="46968" b="-1730"/>
          <a:stretch/>
        </p:blipFill>
        <p:spPr>
          <a:xfrm>
            <a:off x="5535809" y="656633"/>
            <a:ext cx="5132388" cy="5132388"/>
          </a:xfrm>
        </p:spPr>
      </p:pic>
    </p:spTree>
    <p:extLst>
      <p:ext uri="{BB962C8B-B14F-4D97-AF65-F5344CB8AC3E}">
        <p14:creationId xmlns:p14="http://schemas.microsoft.com/office/powerpoint/2010/main" val="1944242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o 13">
            <a:extLst>
              <a:ext uri="{FF2B5EF4-FFF2-40B4-BE49-F238E27FC236}">
                <a16:creationId xmlns:a16="http://schemas.microsoft.com/office/drawing/2014/main" id="{914D6EE3-4782-45C1-A75C-003483879C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9739500"/>
              </p:ext>
            </p:extLst>
          </p:nvPr>
        </p:nvGraphicFramePr>
        <p:xfrm>
          <a:off x="1162858" y="1513247"/>
          <a:ext cx="9866284" cy="383150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466571">
                  <a:extLst>
                    <a:ext uri="{9D8B030D-6E8A-4147-A177-3AD203B41FA5}">
                      <a16:colId xmlns:a16="http://schemas.microsoft.com/office/drawing/2014/main" val="562691606"/>
                    </a:ext>
                  </a:extLst>
                </a:gridCol>
                <a:gridCol w="2466571">
                  <a:extLst>
                    <a:ext uri="{9D8B030D-6E8A-4147-A177-3AD203B41FA5}">
                      <a16:colId xmlns:a16="http://schemas.microsoft.com/office/drawing/2014/main" val="3970149589"/>
                    </a:ext>
                  </a:extLst>
                </a:gridCol>
                <a:gridCol w="2466571">
                  <a:extLst>
                    <a:ext uri="{9D8B030D-6E8A-4147-A177-3AD203B41FA5}">
                      <a16:colId xmlns:a16="http://schemas.microsoft.com/office/drawing/2014/main" val="1552287268"/>
                    </a:ext>
                  </a:extLst>
                </a:gridCol>
                <a:gridCol w="2466571">
                  <a:extLst>
                    <a:ext uri="{9D8B030D-6E8A-4147-A177-3AD203B41FA5}">
                      <a16:colId xmlns:a16="http://schemas.microsoft.com/office/drawing/2014/main" val="3637583548"/>
                    </a:ext>
                  </a:extLst>
                </a:gridCol>
              </a:tblGrid>
              <a:tr h="650257">
                <a:tc>
                  <a:txBody>
                    <a:bodyPr/>
                    <a:lstStyle/>
                    <a:p>
                      <a:pPr algn="l"/>
                      <a:r>
                        <a:rPr lang="tr-TR" dirty="0" err="1"/>
                        <a:t>Feature</a:t>
                      </a:r>
                      <a:endParaRPr lang="tr-TR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tr-TR" b="1" dirty="0"/>
                        <a:t>CPU</a:t>
                      </a:r>
                      <a:endParaRPr lang="tr-TR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tr-TR" b="1" dirty="0"/>
                        <a:t>GPU</a:t>
                      </a:r>
                      <a:endParaRPr lang="tr-TR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tr-TR" b="1" dirty="0"/>
                        <a:t>TPU</a:t>
                      </a:r>
                      <a:endParaRPr lang="tr-TR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3002138"/>
                  </a:ext>
                </a:extLst>
              </a:tr>
              <a:tr h="843664"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Architecture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Few powerful cores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Thousands of small cores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Custom tensor cores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2611538"/>
                  </a:ext>
                </a:extLst>
              </a:tr>
              <a:tr h="843664"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Parallelism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Low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Very high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Very high (tensor-specific)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915798"/>
                  </a:ext>
                </a:extLst>
              </a:tr>
              <a:tr h="843664"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Speed (DL tasks)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Slow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Fast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Fastest for TensorFlow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691047"/>
                  </a:ext>
                </a:extLst>
              </a:tr>
              <a:tr h="650257"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Flexibility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Very high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>
                          <a:solidFill>
                            <a:schemeClr val="tx1"/>
                          </a:solidFill>
                        </a:rPr>
                        <a:t>High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solidFill>
                            <a:schemeClr val="tx1"/>
                          </a:solidFill>
                        </a:rPr>
                        <a:t>Limited (TF </a:t>
                      </a:r>
                      <a:r>
                        <a:rPr lang="tr-TR" dirty="0" err="1">
                          <a:solidFill>
                            <a:schemeClr val="tx1"/>
                          </a:solidFill>
                        </a:rPr>
                        <a:t>only</a:t>
                      </a:r>
                      <a:r>
                        <a:rPr lang="tr-T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1269701"/>
                  </a:ext>
                </a:extLst>
              </a:tr>
            </a:tbl>
          </a:graphicData>
        </a:graphic>
      </p:graphicFrame>
      <p:sp>
        <p:nvSpPr>
          <p:cNvPr id="16" name="Slayt Numarası Yer Tutucusu 15">
            <a:extLst>
              <a:ext uri="{FF2B5EF4-FFF2-40B4-BE49-F238E27FC236}">
                <a16:creationId xmlns:a16="http://schemas.microsoft.com/office/drawing/2014/main" id="{3F8A62C8-5437-4C47-AC0F-0605F84CB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tr-TR" smtClean="0"/>
              <a:pPr rtl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96947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986C106-F23F-48BA-8FB1-6E6528944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585" y="783232"/>
            <a:ext cx="11097551" cy="1332000"/>
          </a:xfrm>
        </p:spPr>
        <p:txBody>
          <a:bodyPr/>
          <a:lstStyle/>
          <a:p>
            <a:pPr algn="ctr"/>
            <a:r>
              <a:rPr lang="tr-TR" sz="3600" dirty="0" err="1"/>
              <a:t>Where</a:t>
            </a:r>
            <a:r>
              <a:rPr lang="tr-TR" sz="3600" dirty="0"/>
              <a:t> </a:t>
            </a:r>
            <a:r>
              <a:rPr lang="tr-TR" sz="3600" dirty="0" err="1"/>
              <a:t>to</a:t>
            </a:r>
            <a:r>
              <a:rPr lang="tr-TR" sz="3600" dirty="0"/>
              <a:t> </a:t>
            </a:r>
            <a:r>
              <a:rPr lang="tr-TR" sz="3600" dirty="0" err="1"/>
              <a:t>Use</a:t>
            </a:r>
            <a:r>
              <a:rPr lang="tr-TR" sz="3600" dirty="0"/>
              <a:t> </a:t>
            </a:r>
            <a:r>
              <a:rPr lang="tr-TR" sz="3600" dirty="0" err="1"/>
              <a:t>What</a:t>
            </a:r>
            <a:endParaRPr lang="tr-TR" sz="3600" dirty="0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FCB4285-6A41-4B63-87C7-66A05FF73E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tr-TR" dirty="0"/>
              <a:t>CPU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BDDB119B-CC22-4606-880A-0DA4D211088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tr-TR" dirty="0"/>
              <a:t>S</a:t>
            </a:r>
            <a:r>
              <a:rPr lang="en-US" dirty="0"/>
              <a:t>mall models</a:t>
            </a:r>
            <a:endParaRPr lang="tr-TR" dirty="0"/>
          </a:p>
          <a:p>
            <a:r>
              <a:rPr lang="en-US" dirty="0"/>
              <a:t>Preprocessing</a:t>
            </a:r>
            <a:endParaRPr lang="tr-TR" dirty="0"/>
          </a:p>
          <a:p>
            <a:r>
              <a:rPr lang="en-US" dirty="0"/>
              <a:t>Orchestration</a:t>
            </a:r>
            <a:endParaRPr lang="tr-TR" dirty="0"/>
          </a:p>
          <a:p>
            <a:r>
              <a:rPr lang="tr-TR" dirty="0"/>
              <a:t>E</a:t>
            </a:r>
            <a:r>
              <a:rPr lang="en-US" dirty="0" err="1"/>
              <a:t>dge</a:t>
            </a:r>
            <a:r>
              <a:rPr lang="en-US" dirty="0"/>
              <a:t> inference</a:t>
            </a:r>
            <a:endParaRPr lang="tr-TR" dirty="0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82FE9000-ACC3-4BA5-AB80-76BBF83725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tr-TR" dirty="0"/>
              <a:t>GPU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5D54B23E-7962-4587-BEBF-86C4E65EC82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tr-TR" dirty="0"/>
              <a:t>D</a:t>
            </a:r>
            <a:r>
              <a:rPr lang="en-US" dirty="0" err="1"/>
              <a:t>eep</a:t>
            </a:r>
            <a:r>
              <a:rPr lang="en-US" dirty="0"/>
              <a:t> learning workloads</a:t>
            </a:r>
            <a:endParaRPr lang="tr-TR" dirty="0"/>
          </a:p>
          <a:p>
            <a:r>
              <a:rPr lang="en-US" dirty="0" err="1"/>
              <a:t>PyTorch</a:t>
            </a:r>
            <a:r>
              <a:rPr lang="en-US" dirty="0"/>
              <a:t>/TensorFlow training</a:t>
            </a:r>
            <a:endParaRPr lang="tr-TR" dirty="0"/>
          </a:p>
          <a:p>
            <a:r>
              <a:rPr lang="tr-TR" dirty="0" err="1"/>
              <a:t>Graphical</a:t>
            </a:r>
            <a:r>
              <a:rPr lang="tr-TR" dirty="0"/>
              <a:t> </a:t>
            </a:r>
            <a:r>
              <a:rPr lang="tr-TR" dirty="0" err="1"/>
              <a:t>inference</a:t>
            </a:r>
            <a:endParaRPr lang="tr-TR" dirty="0"/>
          </a:p>
          <a:p>
            <a:endParaRPr lang="tr-TR" dirty="0"/>
          </a:p>
        </p:txBody>
      </p:sp>
      <p:sp>
        <p:nvSpPr>
          <p:cNvPr id="7" name="Metin Yer Tutucusu 6">
            <a:extLst>
              <a:ext uri="{FF2B5EF4-FFF2-40B4-BE49-F238E27FC236}">
                <a16:creationId xmlns:a16="http://schemas.microsoft.com/office/drawing/2014/main" id="{ED8C0917-7627-4A80-8C50-F995A560CD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tr-TR" dirty="0"/>
              <a:t>TPU</a:t>
            </a:r>
          </a:p>
        </p:txBody>
      </p:sp>
      <p:sp>
        <p:nvSpPr>
          <p:cNvPr id="8" name="İçerik Yer Tutucusu 7">
            <a:extLst>
              <a:ext uri="{FF2B5EF4-FFF2-40B4-BE49-F238E27FC236}">
                <a16:creationId xmlns:a16="http://schemas.microsoft.com/office/drawing/2014/main" id="{872810C9-DC0A-4B77-9441-F83127D1775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tr-TR" dirty="0"/>
              <a:t>T</a:t>
            </a:r>
            <a:r>
              <a:rPr lang="en-US" dirty="0" err="1"/>
              <a:t>ensorFlow</a:t>
            </a:r>
            <a:r>
              <a:rPr lang="en-US" dirty="0"/>
              <a:t> models</a:t>
            </a:r>
            <a:endParaRPr lang="tr-TR" dirty="0"/>
          </a:p>
          <a:p>
            <a:r>
              <a:rPr lang="tr-TR" dirty="0"/>
              <a:t>D</a:t>
            </a:r>
            <a:r>
              <a:rPr lang="en-US" dirty="0" err="1"/>
              <a:t>istributed</a:t>
            </a:r>
            <a:r>
              <a:rPr lang="en-US" dirty="0"/>
              <a:t> training on G</a:t>
            </a:r>
            <a:r>
              <a:rPr lang="tr-TR" dirty="0" err="1"/>
              <a:t>oogle</a:t>
            </a:r>
            <a:r>
              <a:rPr lang="tr-TR" dirty="0"/>
              <a:t> </a:t>
            </a:r>
            <a:r>
              <a:rPr lang="tr-TR" dirty="0" err="1"/>
              <a:t>Cloud</a:t>
            </a:r>
            <a:endParaRPr lang="tr-TR" dirty="0"/>
          </a:p>
        </p:txBody>
      </p:sp>
      <p:sp>
        <p:nvSpPr>
          <p:cNvPr id="11" name="Slayt Numarası Yer Tutucusu 10">
            <a:extLst>
              <a:ext uri="{FF2B5EF4-FFF2-40B4-BE49-F238E27FC236}">
                <a16:creationId xmlns:a16="http://schemas.microsoft.com/office/drawing/2014/main" id="{307AB5E5-4E1D-4B52-9669-F6C57605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BA1B0FB-D917-4C8C-928F-313BD683BF39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6251847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4592.tgt.Office_50301377_TF33713516_Win32_OJ112196127.potx" id="{BF394F44-30C1-4C04-B59A-E4AA2608C8F0}" vid="{3EE38AD3-D7C6-4B0B-8677-B0CED5DA8C99}"/>
    </a:ext>
  </a:extLst>
</a:theme>
</file>

<file path=ppt/theme/theme2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3B kayan tasarım</Template>
  <TotalTime>198</TotalTime>
  <Words>394</Words>
  <Application>Microsoft Office PowerPoint</Application>
  <PresentationFormat>Geniş ekran</PresentationFormat>
  <Paragraphs>98</Paragraphs>
  <Slides>15</Slides>
  <Notes>5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1" baseType="lpstr">
      <vt:lpstr>Arial</vt:lpstr>
      <vt:lpstr>Calibri</vt:lpstr>
      <vt:lpstr>Consolas</vt:lpstr>
      <vt:lpstr>Gill Sans MT</vt:lpstr>
      <vt:lpstr>Times New Roman</vt:lpstr>
      <vt:lpstr>3DFloatVTI</vt:lpstr>
      <vt:lpstr>CPU GPU TPU  in  MLOps </vt:lpstr>
      <vt:lpstr>Role of Hardware in MLOps</vt:lpstr>
      <vt:lpstr>PowerPoint Sunusu</vt:lpstr>
      <vt:lpstr>CPU vs GPU vs TPU</vt:lpstr>
      <vt:lpstr>CPU  (Central Processing Unit)</vt:lpstr>
      <vt:lpstr>GPU  (Graphics Processing Unit)</vt:lpstr>
      <vt:lpstr>TPU  (Tensor Processing Unit)</vt:lpstr>
      <vt:lpstr>PowerPoint Sunusu</vt:lpstr>
      <vt:lpstr>Where to Use What</vt:lpstr>
      <vt:lpstr>Hardware Experiments</vt:lpstr>
      <vt:lpstr>Neural Networks </vt:lpstr>
      <vt:lpstr>Training Time (s)</vt:lpstr>
      <vt:lpstr>Throughput (samples/s)</vt:lpstr>
      <vt:lpstr>Extra Knowledge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CPU GPU TPU  in  MLOps </dc:title>
  <dc:creator>Serdar Biçici</dc:creator>
  <cp:lastModifiedBy>Serdar Biçici</cp:lastModifiedBy>
  <cp:revision>17</cp:revision>
  <dcterms:created xsi:type="dcterms:W3CDTF">2025-11-01T13:36:12Z</dcterms:created>
  <dcterms:modified xsi:type="dcterms:W3CDTF">2025-11-02T16:03:57Z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